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54" r:id="rId1"/>
    <p:sldMasterId id="2147485267" r:id="rId2"/>
    <p:sldMasterId id="2147485410" r:id="rId3"/>
  </p:sldMasterIdLst>
  <p:notesMasterIdLst>
    <p:notesMasterId r:id="rId34"/>
  </p:notesMasterIdLst>
  <p:sldIdLst>
    <p:sldId id="263" r:id="rId4"/>
    <p:sldId id="420" r:id="rId5"/>
    <p:sldId id="438" r:id="rId6"/>
    <p:sldId id="405" r:id="rId7"/>
    <p:sldId id="437" r:id="rId8"/>
    <p:sldId id="416" r:id="rId9"/>
    <p:sldId id="406" r:id="rId10"/>
    <p:sldId id="266" r:id="rId11"/>
    <p:sldId id="269" r:id="rId12"/>
    <p:sldId id="421" r:id="rId13"/>
    <p:sldId id="282" r:id="rId14"/>
    <p:sldId id="422" r:id="rId15"/>
    <p:sldId id="423" r:id="rId16"/>
    <p:sldId id="341" r:id="rId17"/>
    <p:sldId id="407" r:id="rId18"/>
    <p:sldId id="424" r:id="rId19"/>
    <p:sldId id="425" r:id="rId20"/>
    <p:sldId id="408" r:id="rId21"/>
    <p:sldId id="409" r:id="rId22"/>
    <p:sldId id="428" r:id="rId23"/>
    <p:sldId id="410" r:id="rId24"/>
    <p:sldId id="411" r:id="rId25"/>
    <p:sldId id="429" r:id="rId26"/>
    <p:sldId id="432" r:id="rId27"/>
    <p:sldId id="436" r:id="rId28"/>
    <p:sldId id="431" r:id="rId29"/>
    <p:sldId id="433" r:id="rId30"/>
    <p:sldId id="373" r:id="rId31"/>
    <p:sldId id="415" r:id="rId32"/>
    <p:sldId id="278" r:id="rId3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180C4"/>
    <a:srgbClr val="F08617"/>
    <a:srgbClr val="212121"/>
    <a:srgbClr val="CECFCF"/>
    <a:srgbClr val="F08517"/>
    <a:srgbClr val="EB700B"/>
    <a:srgbClr val="1574FF"/>
    <a:srgbClr val="D6A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368" autoAdjust="0"/>
    <p:restoredTop sz="92206" autoAdjust="0"/>
  </p:normalViewPr>
  <p:slideViewPr>
    <p:cSldViewPr showGuides="1">
      <p:cViewPr>
        <p:scale>
          <a:sx n="66" d="100"/>
          <a:sy n="66" d="100"/>
        </p:scale>
        <p:origin x="-378" y="-486"/>
      </p:cViewPr>
      <p:guideLst>
        <p:guide orient="horz" pos="162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B5DD8B7-308A-4B9D-B796-78F7645EB4CD}" type="datetimeFigureOut">
              <a:rPr lang="en-US"/>
              <a:pPr>
                <a:defRPr/>
              </a:pPr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6C52030-B7DC-4680-B2B0-114FD83F3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9128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4143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2672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4008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02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267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267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404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E8AD61BD-D805-4C2E-8110-2E3C88AD5455}" type="slidenum">
              <a:rPr lang="en-US" altLang="zh-CN" smtClean="0"/>
              <a:pPr eaLnBrk="1" hangingPunct="1"/>
              <a:t>9</a:t>
            </a:fld>
            <a:endParaRPr lang="en-US" altLang="zh-CN" smtClean="0"/>
          </a:p>
        </p:txBody>
      </p:sp>
    </p:spTree>
    <p:extLst>
      <p:ext uri="{BB962C8B-B14F-4D97-AF65-F5344CB8AC3E}">
        <p14:creationId xmlns="" xmlns:p14="http://schemas.microsoft.com/office/powerpoint/2010/main" val="133053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52030-B7DC-4680-B2B0-114FD83F3D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90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</p:spTree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DBB0-E9BC-415F-866C-614A76F58B31}" type="datetime1">
              <a:rPr lang="en-US" altLang="en-US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0E06-BF05-4312-923F-51056F3D57AD}" type="slidenum">
              <a:rPr lang="en-US" altLang="en-US"/>
              <a:pPr>
                <a:defRPr/>
              </a:pPr>
              <a:t>‹#›</a:t>
            </a:fld>
            <a:endParaRPr lang="zh-CN" altLang="en-US" sz="1800"/>
          </a:p>
        </p:txBody>
      </p:sp>
    </p:spTree>
    <p:extLst>
      <p:ext uri="{BB962C8B-B14F-4D97-AF65-F5344CB8AC3E}">
        <p14:creationId xmlns="" xmlns:p14="http://schemas.microsoft.com/office/powerpoint/2010/main" val="235530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84145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832097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19391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727257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588462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142014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36327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6574869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0322033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655326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6753080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DBB0-E9BC-415F-866C-614A76F58B31}" type="datetime1">
              <a:rPr lang="en-US" altLang="en-US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0E06-BF05-4312-923F-51056F3D57AD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533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289807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004100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955953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940981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664623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</p:spTree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512147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049567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0428876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0386700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641031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6255441"/>
      </p:ext>
    </p:extLst>
  </p:cSld>
  <p:clrMapOvr>
    <a:masterClrMapping/>
  </p:clrMapOvr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DBB0-E9BC-415F-866C-614A76F58B31}" type="datetime1">
              <a:rPr lang="en-US" altLang="en-US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0E06-BF05-4312-923F-51056F3D57AD}" type="slidenum">
              <a:rPr lang="en-US" alt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3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24E803-553C-4058-8715-5213BA39731D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BA1B7E-8090-4D8F-BDE4-E52B3981D31C}" type="slidenum">
              <a:rPr lang="en-US" altLang="en-US" smtClean="0"/>
              <a:pPr>
                <a:defRPr/>
              </a:pPr>
              <a:t>‹#›</a:t>
            </a:fld>
            <a:endParaRPr lang="zh-CN" alt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5" r:id="rId1"/>
    <p:sldLayoutId id="2147485256" r:id="rId2"/>
    <p:sldLayoutId id="2147485257" r:id="rId3"/>
    <p:sldLayoutId id="2147485258" r:id="rId4"/>
    <p:sldLayoutId id="2147485259" r:id="rId5"/>
    <p:sldLayoutId id="2147485260" r:id="rId6"/>
    <p:sldLayoutId id="2147485261" r:id="rId7"/>
    <p:sldLayoutId id="2147485262" r:id="rId8"/>
    <p:sldLayoutId id="2147485263" r:id="rId9"/>
    <p:sldLayoutId id="2147485264" r:id="rId10"/>
    <p:sldLayoutId id="2147485265" r:id="rId11"/>
    <p:sldLayoutId id="2147485266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28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  <p:sldLayoutId id="214748527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24E803-553C-4058-8715-5213BA39731D}" type="datetime1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8/26/2017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BA1B7E-8090-4D8F-BDE4-E52B3981D31C}" type="slidenum">
              <a:rPr lang="en-US" altLang="en-US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9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  <p:sldLayoutId id="2147485422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bg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xcelbg.ne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bg.ne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excelbg.net/" TargetMode="Externa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celbg.ne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excelbg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xcelbg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excelbg.ne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celbg.net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xcelbg.net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7675" y="2285998"/>
            <a:ext cx="6156325" cy="341312"/>
            <a:chOff x="2987675" y="2636838"/>
            <a:chExt cx="6156325" cy="341312"/>
          </a:xfrm>
        </p:grpSpPr>
        <p:sp>
          <p:nvSpPr>
            <p:cNvPr id="8" name="矩形 7"/>
            <p:cNvSpPr/>
            <p:nvPr/>
          </p:nvSpPr>
          <p:spPr>
            <a:xfrm>
              <a:off x="2987675" y="2679700"/>
              <a:ext cx="6156325" cy="298450"/>
            </a:xfrm>
            <a:prstGeom prst="rect">
              <a:avLst/>
            </a:prstGeom>
            <a:solidFill>
              <a:srgbClr val="F0851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2987675" y="2636838"/>
              <a:ext cx="6156325" cy="33337"/>
            </a:xfrm>
            <a:prstGeom prst="rect">
              <a:avLst/>
            </a:prstGeom>
            <a:solidFill>
              <a:srgbClr val="CE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/>
            </a:p>
          </p:txBody>
        </p:sp>
      </p:grpSp>
      <p:sp>
        <p:nvSpPr>
          <p:cNvPr id="2050" name="Title 16"/>
          <p:cNvSpPr>
            <a:spLocks noGrp="1"/>
          </p:cNvSpPr>
          <p:nvPr>
            <p:ph type="ctrTitle"/>
          </p:nvPr>
        </p:nvSpPr>
        <p:spPr>
          <a:xfrm>
            <a:off x="3000364" y="2000246"/>
            <a:ext cx="5716588" cy="29368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实验室安全教育与考试工作</a:t>
            </a:r>
          </a:p>
        </p:txBody>
      </p:sp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2944813" y="2285995"/>
            <a:ext cx="4392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演示报告</a:t>
            </a:r>
            <a:endParaRPr lang="zh-CN" altLang="en-US" sz="1900" dirty="0">
              <a:solidFill>
                <a:schemeClr val="bg1"/>
              </a:solidFill>
              <a:latin typeface="AvantGarde Bk BT" pitchFamily="34" charset="0"/>
              <a:ea typeface="微软雅黑" pitchFamily="34" charset="-122"/>
            </a:endParaRPr>
          </a:p>
        </p:txBody>
      </p:sp>
      <p:sp>
        <p:nvSpPr>
          <p:cNvPr id="7" name="Title 16"/>
          <p:cNvSpPr txBox="1">
            <a:spLocks/>
          </p:cNvSpPr>
          <p:nvPr/>
        </p:nvSpPr>
        <p:spPr>
          <a:xfrm>
            <a:off x="5429256" y="4000510"/>
            <a:ext cx="3286148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zh-CN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kumimoji="0" lang="zh-CN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教学实验设备管理中心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4" cstate="print"/>
          <a:srcRect l="18229" t="13333" r="18750" b="5833"/>
          <a:stretch>
            <a:fillRect/>
          </a:stretch>
        </p:blipFill>
        <p:spPr bwMode="auto">
          <a:xfrm>
            <a:off x="1714480" y="1000114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2" name="圆角矩形标注 21"/>
          <p:cNvSpPr/>
          <p:nvPr/>
        </p:nvSpPr>
        <p:spPr>
          <a:xfrm>
            <a:off x="4857752" y="571486"/>
            <a:ext cx="1071570" cy="285752"/>
          </a:xfrm>
          <a:prstGeom prst="wedgeRoundRectCallout">
            <a:avLst>
              <a:gd name="adj1" fmla="val 67036"/>
              <a:gd name="adj2" fmla="val 16017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2066" y="571486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点击登录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1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pic>
        <p:nvPicPr>
          <p:cNvPr id="23" name="Picture 2"/>
          <p:cNvPicPr>
            <a:picLocks noChangeArrowheads="1"/>
          </p:cNvPicPr>
          <p:nvPr/>
        </p:nvPicPr>
        <p:blipFill>
          <a:blip r:embed="rId4" cstate="print"/>
          <a:srcRect l="11458" t="12500" r="13541" b="10833"/>
          <a:stretch>
            <a:fillRect/>
          </a:stretch>
        </p:blipFill>
        <p:spPr bwMode="auto">
          <a:xfrm>
            <a:off x="1714480" y="972014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4" name="圆角矩形标注 23"/>
          <p:cNvSpPr/>
          <p:nvPr/>
        </p:nvSpPr>
        <p:spPr>
          <a:xfrm>
            <a:off x="5000628" y="1017620"/>
            <a:ext cx="1285884" cy="500066"/>
          </a:xfrm>
          <a:prstGeom prst="wedgeRoundRectCallout">
            <a:avLst>
              <a:gd name="adj1" fmla="val -90046"/>
              <a:gd name="adj2" fmla="val 9568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1000114"/>
            <a:ext cx="1785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用户名和密码</a:t>
            </a:r>
            <a:endParaRPr lang="en-US" altLang="zh-CN" sz="1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均为学院简称</a:t>
            </a:r>
            <a:endParaRPr lang="en-US" altLang="zh-CN" sz="1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拼音首字母</a:t>
            </a:r>
            <a:r>
              <a:rPr lang="en-US" altLang="zh-CN" sz="1000" b="1" dirty="0" smtClean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学号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sp>
        <p:nvSpPr>
          <p:cNvPr id="27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1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pic>
        <p:nvPicPr>
          <p:cNvPr id="23" name="Picture 2"/>
          <p:cNvPicPr>
            <a:picLocks noChangeArrowheads="1"/>
          </p:cNvPicPr>
          <p:nvPr/>
        </p:nvPicPr>
        <p:blipFill>
          <a:blip r:embed="rId4" cstate="print"/>
          <a:srcRect l="11458" t="12500" r="13541" b="10833"/>
          <a:stretch>
            <a:fillRect/>
          </a:stretch>
        </p:blipFill>
        <p:spPr bwMode="auto">
          <a:xfrm>
            <a:off x="1714480" y="972014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4" name="圆角矩形标注 23"/>
          <p:cNvSpPr/>
          <p:nvPr/>
        </p:nvSpPr>
        <p:spPr>
          <a:xfrm>
            <a:off x="5000628" y="928676"/>
            <a:ext cx="1285884" cy="500066"/>
          </a:xfrm>
          <a:prstGeom prst="wedgeRoundRectCallout">
            <a:avLst>
              <a:gd name="adj1" fmla="val -90046"/>
              <a:gd name="adj2" fmla="val 9568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628" y="95719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食品学院用户名和</a:t>
            </a:r>
            <a:endParaRPr lang="en-US" altLang="zh-CN" sz="1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密码为</a:t>
            </a:r>
            <a:r>
              <a:rPr lang="en-US" altLang="zh-CN" sz="1000" b="1" dirty="0" smtClean="0">
                <a:solidFill>
                  <a:srgbClr val="FF0000"/>
                </a:solidFill>
                <a:latin typeface="+mn-ea"/>
              </a:rPr>
              <a:t>spxy</a:t>
            </a:r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学号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1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pic>
        <p:nvPicPr>
          <p:cNvPr id="23" name="Picture 2"/>
          <p:cNvPicPr>
            <a:picLocks noChangeArrowheads="1"/>
          </p:cNvPicPr>
          <p:nvPr/>
        </p:nvPicPr>
        <p:blipFill>
          <a:blip r:embed="rId4" cstate="print"/>
          <a:srcRect l="11458" t="12500" r="13541" b="10833"/>
          <a:stretch>
            <a:fillRect/>
          </a:stretch>
        </p:blipFill>
        <p:spPr bwMode="auto">
          <a:xfrm>
            <a:off x="1714480" y="972014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sp>
        <p:nvSpPr>
          <p:cNvPr id="27" name="圆角矩形标注 26"/>
          <p:cNvSpPr/>
          <p:nvPr/>
        </p:nvSpPr>
        <p:spPr>
          <a:xfrm>
            <a:off x="5000628" y="928676"/>
            <a:ext cx="1285884" cy="500066"/>
          </a:xfrm>
          <a:prstGeom prst="wedgeRoundRectCallout">
            <a:avLst>
              <a:gd name="adj1" fmla="val -90046"/>
              <a:gd name="adj2" fmla="val 9568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0628" y="95719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药学院用户名和</a:t>
            </a:r>
            <a:endParaRPr lang="en-US" altLang="zh-CN" sz="10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密码为</a:t>
            </a:r>
            <a:r>
              <a:rPr lang="en-US" altLang="zh-CN" sz="1000" b="1" dirty="0" smtClean="0">
                <a:solidFill>
                  <a:srgbClr val="FF0000"/>
                </a:solidFill>
                <a:latin typeface="+mn-ea"/>
              </a:rPr>
              <a:t>yxy</a:t>
            </a:r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学号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1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4" cstate="print"/>
          <a:srcRect l="18229" t="18333" r="19271" b="5833"/>
          <a:stretch>
            <a:fillRect/>
          </a:stretch>
        </p:blipFill>
        <p:spPr bwMode="auto">
          <a:xfrm>
            <a:off x="1714480" y="1043452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3" name="圆角矩形标注 22"/>
          <p:cNvSpPr/>
          <p:nvPr/>
        </p:nvSpPr>
        <p:spPr>
          <a:xfrm>
            <a:off x="6929454" y="953286"/>
            <a:ext cx="1071570" cy="404018"/>
          </a:xfrm>
          <a:prstGeom prst="wedgeRoundRectCallout">
            <a:avLst>
              <a:gd name="adj1" fmla="val -90046"/>
              <a:gd name="adj2" fmla="val 9568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9454" y="95328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及时修改密码，泄密后果自负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4" cstate="print"/>
          <a:srcRect l="18229" t="18333" r="19271" b="6666"/>
          <a:stretch>
            <a:fillRect/>
          </a:stretch>
        </p:blipFill>
        <p:spPr bwMode="auto">
          <a:xfrm>
            <a:off x="1714480" y="972014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5" name="圆角矩形标注 24"/>
          <p:cNvSpPr/>
          <p:nvPr/>
        </p:nvSpPr>
        <p:spPr>
          <a:xfrm>
            <a:off x="2786050" y="2071684"/>
            <a:ext cx="1071570" cy="404018"/>
          </a:xfrm>
          <a:prstGeom prst="wedgeRoundRectCallout">
            <a:avLst>
              <a:gd name="adj1" fmla="val -96269"/>
              <a:gd name="adj2" fmla="val -9763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488" y="2143122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进入在线学习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4" cstate="print"/>
          <a:srcRect l="18750" t="17500" r="18229" b="5833"/>
          <a:stretch>
            <a:fillRect/>
          </a:stretch>
        </p:blipFill>
        <p:spPr bwMode="auto">
          <a:xfrm>
            <a:off x="1928794" y="928676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1" name="圆角矩形标注 20"/>
          <p:cNvSpPr/>
          <p:nvPr/>
        </p:nvSpPr>
        <p:spPr>
          <a:xfrm>
            <a:off x="476664" y="2596360"/>
            <a:ext cx="1071570" cy="404018"/>
          </a:xfrm>
          <a:prstGeom prst="wedgeRoundRectCallout">
            <a:avLst>
              <a:gd name="adj1" fmla="val 125867"/>
              <a:gd name="adj2" fmla="val -9763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664" y="266779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选择知识点学习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4" cstate="print"/>
          <a:srcRect l="18750" t="17500" r="18750" b="10833"/>
          <a:stretch>
            <a:fillRect/>
          </a:stretch>
        </p:blipFill>
        <p:spPr bwMode="auto">
          <a:xfrm>
            <a:off x="1928794" y="1000114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1" name="圆角矩形标注 20"/>
          <p:cNvSpPr/>
          <p:nvPr/>
        </p:nvSpPr>
        <p:spPr>
          <a:xfrm>
            <a:off x="3428992" y="3096426"/>
            <a:ext cx="1071570" cy="404018"/>
          </a:xfrm>
          <a:prstGeom prst="wedgeRoundRectCallout">
            <a:avLst>
              <a:gd name="adj1" fmla="val -130639"/>
              <a:gd name="adj2" fmla="val 12240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2" y="3167864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可查看答案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/>
          <a:srcRect l="18229" t="13333" r="19271" b="5833"/>
          <a:stretch>
            <a:fillRect/>
          </a:stretch>
        </p:blipFill>
        <p:spPr bwMode="auto">
          <a:xfrm>
            <a:off x="1785918" y="972014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圆角矩形标注 14"/>
          <p:cNvSpPr/>
          <p:nvPr/>
        </p:nvSpPr>
        <p:spPr>
          <a:xfrm>
            <a:off x="5072066" y="3064169"/>
            <a:ext cx="677301" cy="364837"/>
          </a:xfrm>
          <a:prstGeom prst="wedgeRoundRectCallout">
            <a:avLst>
              <a:gd name="adj1" fmla="val -106069"/>
              <a:gd name="adj2" fmla="val -15008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066" y="3111347"/>
            <a:ext cx="745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模拟考试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/>
          <a:srcRect l="12500" t="13333" r="12500" b="27500"/>
          <a:stretch>
            <a:fillRect/>
          </a:stretch>
        </p:blipFill>
        <p:spPr bwMode="auto">
          <a:xfrm>
            <a:off x="1857356" y="857238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圆角矩形标注 14"/>
          <p:cNvSpPr/>
          <p:nvPr/>
        </p:nvSpPr>
        <p:spPr>
          <a:xfrm>
            <a:off x="5715008" y="3571882"/>
            <a:ext cx="637923" cy="375666"/>
          </a:xfrm>
          <a:prstGeom prst="wedgeRoundRectCallout">
            <a:avLst>
              <a:gd name="adj1" fmla="val -112213"/>
              <a:gd name="adj2" fmla="val 9513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8" y="3643320"/>
            <a:ext cx="701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模拟考试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4DBB0-E9BC-415F-866C-614A76F58B31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7" name="图片 6" descr="安全体系手机二维码.png"/>
          <p:cNvPicPr>
            <a:picLocks noChangeAspect="1"/>
          </p:cNvPicPr>
          <p:nvPr/>
        </p:nvPicPr>
        <p:blipFill>
          <a:blip r:embed="rId2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42976" y="1071552"/>
            <a:ext cx="6429420" cy="278608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内容提要</a:t>
            </a:r>
            <a:endParaRPr lang="en-US" altLang="zh-CN" sz="24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</a:t>
            </a:r>
            <a:r>
              <a:rPr lang="en-US" altLang="zh-CN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实验室安全教育与考试工作重要性</a:t>
            </a:r>
            <a:endParaRPr lang="en-US" altLang="zh-CN" sz="24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二、实验室安全教育与考试工作流程</a:t>
            </a:r>
            <a:endParaRPr lang="en-US" altLang="zh-CN" sz="24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altLang="zh-CN" sz="24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四、实验室安全承诺书简介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3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4" cstate="print"/>
          <a:srcRect l="18750" t="17500" r="18750" b="10833"/>
          <a:stretch>
            <a:fillRect/>
          </a:stretch>
        </p:blipFill>
        <p:spPr bwMode="auto">
          <a:xfrm>
            <a:off x="1714480" y="928676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1" name="圆角矩形标注 20"/>
          <p:cNvSpPr/>
          <p:nvPr/>
        </p:nvSpPr>
        <p:spPr>
          <a:xfrm>
            <a:off x="3428992" y="1910332"/>
            <a:ext cx="637923" cy="375666"/>
          </a:xfrm>
          <a:prstGeom prst="wedgeRoundRectCallout">
            <a:avLst>
              <a:gd name="adj1" fmla="val -112213"/>
              <a:gd name="adj2" fmla="val 9513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1981770"/>
            <a:ext cx="701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查看成绩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/>
          <a:srcRect l="18229" t="13333" r="19271" b="5833"/>
          <a:stretch>
            <a:fillRect/>
          </a:stretch>
        </p:blipFill>
        <p:spPr bwMode="auto">
          <a:xfrm>
            <a:off x="1669520" y="1000114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圆角矩形标注 14"/>
          <p:cNvSpPr/>
          <p:nvPr/>
        </p:nvSpPr>
        <p:spPr>
          <a:xfrm>
            <a:off x="6572264" y="2960638"/>
            <a:ext cx="1071570" cy="396930"/>
          </a:xfrm>
          <a:prstGeom prst="wedgeRoundRectCallout">
            <a:avLst>
              <a:gd name="adj1" fmla="val -117068"/>
              <a:gd name="adj2" fmla="val -1330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72264" y="2985003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考场按时开放进行正式考试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pic>
        <p:nvPicPr>
          <p:cNvPr id="11266" name="Picture 2" descr="http://www.excelbg.net/app/core/styles/img/phone.png"/>
          <p:cNvPicPr>
            <a:picLocks noChangeArrowheads="1"/>
          </p:cNvPicPr>
          <p:nvPr/>
        </p:nvPicPr>
        <p:blipFill>
          <a:blip r:embed="rId4" cstate="print"/>
          <a:srcRect b="8547"/>
          <a:stretch>
            <a:fillRect/>
          </a:stretch>
        </p:blipFill>
        <p:spPr bwMode="auto">
          <a:xfrm>
            <a:off x="2643174" y="900576"/>
            <a:ext cx="3240000" cy="36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二、手机上网学习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二、手机上网学习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 descr="微信图片_20170822075427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857238"/>
            <a:ext cx="2520000" cy="388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圆角矩形标注 15"/>
          <p:cNvSpPr/>
          <p:nvPr/>
        </p:nvSpPr>
        <p:spPr>
          <a:xfrm>
            <a:off x="1928794" y="2500312"/>
            <a:ext cx="1071570" cy="396930"/>
          </a:xfrm>
          <a:prstGeom prst="wedgeRoundRectCallout">
            <a:avLst>
              <a:gd name="adj1" fmla="val 103375"/>
              <a:gd name="adj2" fmla="val -11142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8794" y="250031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点击安全考试登录系统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二、手机上网学习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 descr="微信图片_20170822075500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5390" y="857238"/>
            <a:ext cx="2520000" cy="388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圆角矩形标注 15"/>
          <p:cNvSpPr/>
          <p:nvPr/>
        </p:nvSpPr>
        <p:spPr>
          <a:xfrm>
            <a:off x="1928794" y="2786064"/>
            <a:ext cx="1071570" cy="396930"/>
          </a:xfrm>
          <a:prstGeom prst="wedgeRoundRectCallout">
            <a:avLst>
              <a:gd name="adj1" fmla="val 131820"/>
              <a:gd name="adj2" fmla="val -11142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8794" y="2786064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登录系统修改密码进入学习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微信图片_20170822095644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5008" y="826890"/>
            <a:ext cx="2520000" cy="388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4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二、手机上网学习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2000232" y="2214560"/>
            <a:ext cx="1071570" cy="396930"/>
          </a:xfrm>
          <a:prstGeom prst="wedgeRoundRectCallout">
            <a:avLst>
              <a:gd name="adj1" fmla="val 132709"/>
              <a:gd name="adj2" fmla="val -8982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221456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登录系统修改密码进入学习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二、手机上网学习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 descr="微信图片_20170825093800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5390" y="826890"/>
            <a:ext cx="2520000" cy="388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圆角矩形标注 20"/>
          <p:cNvSpPr/>
          <p:nvPr/>
        </p:nvSpPr>
        <p:spPr>
          <a:xfrm>
            <a:off x="1643042" y="1957326"/>
            <a:ext cx="1071570" cy="396930"/>
          </a:xfrm>
          <a:prstGeom prst="wedgeRoundRectCallout">
            <a:avLst>
              <a:gd name="adj1" fmla="val 132709"/>
              <a:gd name="adj2" fmla="val -8982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4480" y="1957326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选择考场进入学习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19" name="图片 18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二、手机上网学习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 descr="微信图片_20170822075448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857238"/>
            <a:ext cx="2520000" cy="388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圆角矩形标注 20"/>
          <p:cNvSpPr/>
          <p:nvPr/>
        </p:nvSpPr>
        <p:spPr>
          <a:xfrm>
            <a:off x="1928794" y="2500312"/>
            <a:ext cx="1071570" cy="396930"/>
          </a:xfrm>
          <a:prstGeom prst="wedgeRoundRectCallout">
            <a:avLst>
              <a:gd name="adj1" fmla="val 103375"/>
              <a:gd name="adj2" fmla="val -11142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2611281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进入在线学习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 w="425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微软雅黑"/>
              <a:cs typeface="+mn-cs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20" name="图片 19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4418343" y="539750"/>
          <a:ext cx="2636207" cy="4175140"/>
        </p:xfrm>
        <a:graphic>
          <a:graphicData uri="http://schemas.openxmlformats.org/drawingml/2006/table">
            <a:tbl>
              <a:tblPr/>
              <a:tblGrid>
                <a:gridCol w="489652"/>
                <a:gridCol w="740351"/>
                <a:gridCol w="536021"/>
                <a:gridCol w="870183"/>
              </a:tblGrid>
              <a:tr h="2828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姓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名</a:t>
                      </a:r>
                      <a:endParaRPr lang="zh-CN" sz="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7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学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zh-CN" sz="7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号</a:t>
                      </a:r>
                      <a:endParaRPr lang="zh-CN" sz="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7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0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专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zh-CN" sz="7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业</a:t>
                      </a:r>
                      <a:endParaRPr lang="zh-CN" sz="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7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班</a:t>
                      </a:r>
                      <a:r>
                        <a:rPr lang="en-US" sz="7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zh-CN" sz="700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级</a:t>
                      </a:r>
                      <a:endParaRPr lang="zh-CN" sz="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700" kern="10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12">
                <a:tc gridSpan="4">
                  <a:txBody>
                    <a:bodyPr/>
                    <a:lstStyle/>
                    <a:p>
                      <a:pPr indent="304800" algn="just">
                        <a:lnSpc>
                          <a:spcPct val="20000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我已参加学校实验室安全教育与考试系统的学习，考核成绩为</a:t>
                      </a:r>
                      <a:r>
                        <a:rPr lang="en-US" sz="700" u="sng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</a:t>
                      </a: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分，成绩合格，清楚实验室各项管理制度与要求。</a:t>
                      </a:r>
                      <a:endParaRPr lang="zh-CN" sz="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3048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本人承诺：在校期间严格遵守实验室各项安全管理制度，服从实验室管理人员的管理，并不断加强学习，预防发生安全事故。如因本人违反相关规定而导致实验室安全事故，造成人身伤害或财产损失，本人承担相应责任。</a:t>
                      </a:r>
                      <a:endParaRPr lang="zh-CN" sz="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R="3810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              </a:t>
                      </a: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签名：</a:t>
                      </a:r>
                      <a:r>
                        <a:rPr lang="en-US" sz="700" u="sng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  </a:t>
                      </a:r>
                      <a:endParaRPr lang="zh-CN" sz="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R="3810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                                     </a:t>
                      </a: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日</a:t>
                      </a:r>
                      <a:endParaRPr lang="zh-CN" sz="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13832">
                <a:tc gridSpan="4">
                  <a:txBody>
                    <a:bodyPr/>
                    <a:lstStyle/>
                    <a:p>
                      <a:pPr marR="11430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学院意见：</a:t>
                      </a:r>
                      <a:endParaRPr lang="zh-CN" sz="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R="44831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（盖章）</a:t>
                      </a:r>
                      <a:endParaRPr lang="zh-CN" sz="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R="44831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年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月</a:t>
                      </a:r>
                      <a:r>
                        <a:rPr lang="en-US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   </a:t>
                      </a:r>
                      <a:r>
                        <a:rPr lang="zh-CN" sz="7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日</a:t>
                      </a:r>
                      <a:endParaRPr lang="zh-CN" sz="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1166" marR="41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143372" y="-18"/>
            <a:ext cx="2982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哈尔滨商业大学实验室安全责任承诺书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学院</a:t>
            </a:r>
            <a:r>
              <a:rPr kumimoji="0" lang="zh-CN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endParaRPr kumimoji="0" lang="zh-CN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57290" y="1428742"/>
            <a:ext cx="20717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eaLnBrk="0" hangingPunct="0"/>
            <a:r>
              <a:rPr lang="zh-CN" altLang="en-US" sz="2000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本承诺书一式三份，教学实验设备管理中心、学院、本人各执一份。</a:t>
            </a:r>
            <a:endParaRPr lang="zh-CN" altLang="en-US" sz="2000" dirty="0" smtClean="0">
              <a:latin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4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四、签订实验室安全责任承诺书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4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0" y="455597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46050" y="455597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500180"/>
            <a:ext cx="4071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联系人：李老师、尤老师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咨询电话：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84865057   84865141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282" y="428610"/>
            <a:ext cx="3857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2" charset="-122"/>
                <a:ea typeface="黑体" pitchFamily="2" charset="-122"/>
              </a:rPr>
              <a:t>服务实践教学 提升教学质量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3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pic>
        <p:nvPicPr>
          <p:cNvPr id="16" name="Picture 2" descr="http://www.excelbg.net/app/core/styles/img/phone.png"/>
          <p:cNvPicPr>
            <a:picLocks noChangeArrowheads="1"/>
          </p:cNvPicPr>
          <p:nvPr/>
        </p:nvPicPr>
        <p:blipFill>
          <a:blip r:embed="rId4" cstate="print"/>
          <a:srcRect b="8547"/>
          <a:stretch>
            <a:fillRect/>
          </a:stretch>
        </p:blipFill>
        <p:spPr bwMode="auto">
          <a:xfrm>
            <a:off x="5000628" y="571486"/>
            <a:ext cx="3240000" cy="3600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343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20" name="图片 19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5720" y="287308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212121"/>
                </a:solidFill>
                <a:latin typeface="微软雅黑" pitchFamily="34" charset="-122"/>
                <a:ea typeface="微软雅黑" pitchFamily="34" charset="-122"/>
              </a:rPr>
              <a:t>一、实验室安全教育与考试工作重要性</a:t>
            </a:r>
            <a:endParaRPr lang="zh-CN" altLang="en-US" sz="20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4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pic>
        <p:nvPicPr>
          <p:cNvPr id="12" name="图片 11" descr="u=1342231695,2440164102&amp;fm=26&amp;gp=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14296"/>
            <a:ext cx="2500330" cy="2225294"/>
          </a:xfrm>
          <a:prstGeom prst="rect">
            <a:avLst/>
          </a:prstGeom>
        </p:spPr>
      </p:pic>
      <p:pic>
        <p:nvPicPr>
          <p:cNvPr id="13" name="图片 12" descr="u=1774314370,325622510&amp;fm=26&amp;gp=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928676"/>
            <a:ext cx="2667001" cy="2000251"/>
          </a:xfrm>
          <a:prstGeom prst="rect">
            <a:avLst/>
          </a:prstGeom>
        </p:spPr>
      </p:pic>
      <p:pic>
        <p:nvPicPr>
          <p:cNvPr id="14" name="图片 13" descr="u=2909005870,2181514546&amp;fm=26&amp;gp=0.jpg"/>
          <p:cNvPicPr>
            <a:picLocks noChangeAspect="1"/>
          </p:cNvPicPr>
          <p:nvPr/>
        </p:nvPicPr>
        <p:blipFill>
          <a:blip r:embed="rId7"/>
          <a:srcRect b="14108"/>
          <a:stretch>
            <a:fillRect/>
          </a:stretch>
        </p:blipFill>
        <p:spPr>
          <a:xfrm>
            <a:off x="2000232" y="1142990"/>
            <a:ext cx="2738440" cy="2071702"/>
          </a:xfrm>
          <a:prstGeom prst="rect">
            <a:avLst/>
          </a:prstGeom>
        </p:spPr>
      </p:pic>
      <p:pic>
        <p:nvPicPr>
          <p:cNvPr id="15" name="图片 14" descr="u=2721082911,319814702&amp;fm=26&amp;gp=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3286130"/>
            <a:ext cx="7072330" cy="1381128"/>
          </a:xfrm>
          <a:prstGeom prst="rect">
            <a:avLst/>
          </a:prstGeom>
        </p:spPr>
      </p:pic>
      <p:pic>
        <p:nvPicPr>
          <p:cNvPr id="17" name="图片 16" descr="u=3565644520,2799194419&amp;fm=26&amp;gp=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4" y="785800"/>
            <a:ext cx="2666992" cy="200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 txBox="1">
            <a:spLocks/>
          </p:cNvSpPr>
          <p:nvPr/>
        </p:nvSpPr>
        <p:spPr>
          <a:xfrm>
            <a:off x="4103695" y="1958975"/>
            <a:ext cx="1539875" cy="293688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>
              <a:defRPr/>
            </a:pPr>
            <a:r>
              <a:rPr lang="zh-CN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谢谢聆听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5474" y="2287588"/>
            <a:ext cx="5008590" cy="355600"/>
          </a:xfrm>
          <a:prstGeom prst="rect">
            <a:avLst/>
          </a:prstGeom>
          <a:solidFill>
            <a:srgbClr val="F0851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4092612" y="2243138"/>
            <a:ext cx="52990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9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演示报告暂时</a:t>
            </a:r>
            <a:r>
              <a:rPr lang="zh-CN" altLang="en-US" sz="1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结束   </a:t>
            </a:r>
            <a:r>
              <a:rPr lang="zh-CN" altLang="en-US" sz="19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安全教育系统开始运行</a:t>
            </a:r>
            <a:r>
              <a:rPr lang="en-US" altLang="zh-CN" sz="19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900" dirty="0">
              <a:solidFill>
                <a:schemeClr val="bg1"/>
              </a:solidFill>
              <a:latin typeface="AvantGarde Bk BT" pitchFamily="34" charset="0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5474" y="2244724"/>
            <a:ext cx="5008526" cy="45719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3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pic>
        <p:nvPicPr>
          <p:cNvPr id="15" name="Picture 2" descr="http://www.excelbg.net/app/core/styles/img/phone.png"/>
          <p:cNvPicPr>
            <a:picLocks noChangeArrowheads="1"/>
          </p:cNvPicPr>
          <p:nvPr/>
        </p:nvPicPr>
        <p:blipFill>
          <a:blip r:embed="rId4" cstate="print"/>
          <a:srcRect b="8547"/>
          <a:stretch>
            <a:fillRect/>
          </a:stretch>
        </p:blipFill>
        <p:spPr bwMode="auto">
          <a:xfrm>
            <a:off x="689058" y="285734"/>
            <a:ext cx="3240000" cy="44291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355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57224" y="928676"/>
            <a:ext cx="7215238" cy="1643074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  公安消防部队昆明指挥学校教师李志红曾在清华大学主办的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实验技术与管理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杂志上撰文分析称，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58%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的实验室事故系人为原因造成，人为原因造成的伤亡人数占到事故总伤亡人数的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87.6%</a:t>
            </a:r>
            <a:endParaRPr lang="zh-CN" alt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20" name="图片 19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5720" y="287308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212121"/>
                </a:solidFill>
                <a:latin typeface="微软雅黑" pitchFamily="34" charset="-122"/>
                <a:ea typeface="微软雅黑" pitchFamily="34" charset="-122"/>
              </a:rPr>
              <a:t>一、实验室安全教育与考试工作重要性</a:t>
            </a:r>
            <a:endParaRPr lang="zh-CN" altLang="en-US" sz="20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4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pic>
        <p:nvPicPr>
          <p:cNvPr id="14" name="图片 13" descr="图片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500312"/>
            <a:ext cx="3525835" cy="2209805"/>
          </a:xfrm>
          <a:prstGeom prst="rect">
            <a:avLst/>
          </a:prstGeom>
        </p:spPr>
      </p:pic>
      <p:pic>
        <p:nvPicPr>
          <p:cNvPr id="15" name="图片 14" descr="u=894408834,2590935559&amp;fm=26&amp;gp=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543190"/>
            <a:ext cx="344805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642910" y="785800"/>
            <a:ext cx="7215238" cy="278608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  2017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月，教育部办公厅下发了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教育部办公厅关于加强高校教学实验室安全工作的通知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[2017]2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号），其中明确指出：</a:t>
            </a:r>
            <a:r>
              <a:rPr lang="zh-CN" altLang="en-US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“高校要建立教学实验室的安全准入制度，对进入实验室的师生必须进行安全技能和操作规范培训，未经相关安全教育并取得合格成绩者不得进入教学实验室。”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因此，建立实验室安全准入体系，势在必行。</a:t>
            </a:r>
          </a:p>
        </p:txBody>
      </p:sp>
      <p:sp>
        <p:nvSpPr>
          <p:cNvPr id="37" name="矩形 36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20" name="图片 19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5720" y="287308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212121"/>
                </a:solidFill>
                <a:latin typeface="微软雅黑" pitchFamily="34" charset="-122"/>
                <a:ea typeface="微软雅黑" pitchFamily="34" charset="-122"/>
              </a:rPr>
              <a:t>一、实验室安全教育与考试工作重要性</a:t>
            </a:r>
            <a:endParaRPr lang="zh-CN" altLang="en-US" sz="20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4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4DBB0-E9BC-415F-866C-614A76F58B31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7" name="图片 6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4282" y="214296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212121"/>
                </a:solidFill>
                <a:latin typeface="微软雅黑" pitchFamily="34" charset="-122"/>
                <a:ea typeface="微软雅黑" pitchFamily="34" charset="-122"/>
              </a:rPr>
              <a:t>二、实验室安全教育与考试工作流程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0" y="234936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6050" y="234936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7224" y="714362"/>
            <a:ext cx="7215238" cy="857256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  </a:t>
            </a:r>
          </a:p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★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网上学习阶段</a:t>
            </a:r>
            <a:r>
              <a:rPr lang="zh-CN" altLang="en-US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8.26-10.10</a:t>
            </a:r>
            <a:r>
              <a:rPr lang="zh-CN" altLang="en-US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b="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进行在线学习，模拟考试（不限次数）</a:t>
            </a:r>
            <a:endParaRPr lang="en-US" altLang="zh-CN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7224" y="1571618"/>
            <a:ext cx="7643866" cy="135732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  </a:t>
            </a:r>
          </a:p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★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正式考试阶段</a:t>
            </a:r>
            <a:r>
              <a:rPr lang="zh-CN" altLang="en-US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10.11-10.20</a:t>
            </a:r>
            <a:r>
              <a:rPr lang="zh-CN" altLang="en-US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b="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10.11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开通正式考场，进行在线正式考试，限制考试次数（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次）系统自动取最高成绩，考试时间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分钟，满分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100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分，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分达标。</a:t>
            </a:r>
            <a:endParaRPr lang="en-US" altLang="zh-CN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7224" y="3071816"/>
            <a:ext cx="7215238" cy="857256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  </a:t>
            </a:r>
          </a:p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★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在线补考阶段</a:t>
            </a:r>
            <a:r>
              <a:rPr lang="zh-CN" altLang="en-US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10.21-10.30</a:t>
            </a:r>
            <a:r>
              <a:rPr lang="zh-CN" altLang="en-US" sz="2000" b="0" dirty="0" smtClean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b="0" dirty="0" smtClean="0"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10.21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开通考场，进行在线补考，限制考试次数（</a:t>
            </a: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次）</a:t>
            </a:r>
            <a:endParaRPr lang="en-US" altLang="zh-CN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7224" y="3857634"/>
            <a:ext cx="7215238" cy="571504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  </a:t>
            </a:r>
          </a:p>
          <a:p>
            <a:pPr eaLnBrk="1" fontAlgn="auto" hangingPunct="1">
              <a:lnSpc>
                <a:spcPts val="3400"/>
              </a:lnSpc>
              <a:spcAft>
                <a:spcPts val="0"/>
              </a:spcAft>
              <a:defRPr/>
            </a:pPr>
            <a:r>
              <a:rPr lang="zh-CN" altLang="en-US" sz="24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★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签订实验室安全承诺书，获得实验室安全准入资格</a:t>
            </a:r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4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4DBB0-E9BC-415F-866C-614A76F58B31}" type="datetime1">
              <a:rPr lang="en-US" altLang="en-US" smtClean="0"/>
              <a:pPr>
                <a:defRPr/>
              </a:pPr>
              <a:t>8/26/2017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8662" y="1214428"/>
            <a:ext cx="7215238" cy="214314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实验室安全知识学习与考试均为网络在线形式进行。</a:t>
            </a:r>
            <a:endParaRPr lang="en-US" altLang="zh-CN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  <a:endParaRPr lang="en-US" altLang="zh-CN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二、手机上网学习</a:t>
            </a:r>
            <a:endParaRPr lang="en-US" altLang="zh-CN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zh-CN" alt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2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rrowheads="1"/>
          </p:cNvPicPr>
          <p:nvPr/>
        </p:nvPicPr>
        <p:blipFill>
          <a:blip r:embed="rId3" cstate="print"/>
          <a:srcRect l="14511" t="13333" r="14588" b="6666"/>
          <a:stretch>
            <a:fillRect/>
          </a:stretch>
        </p:blipFill>
        <p:spPr bwMode="auto">
          <a:xfrm>
            <a:off x="1714480" y="1071552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26" name="图片 25" descr="安全体系手机二维码.png"/>
          <p:cNvPicPr>
            <a:picLocks noChangeAspect="1"/>
          </p:cNvPicPr>
          <p:nvPr/>
        </p:nvPicPr>
        <p:blipFill>
          <a:blip r:embed="rId4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sp>
        <p:nvSpPr>
          <p:cNvPr id="40" name="圆角矩形标注 39"/>
          <p:cNvSpPr/>
          <p:nvPr/>
        </p:nvSpPr>
        <p:spPr>
          <a:xfrm>
            <a:off x="5867574" y="1851670"/>
            <a:ext cx="1071570" cy="428628"/>
          </a:xfrm>
          <a:prstGeom prst="wedgeRoundRectCallout">
            <a:avLst>
              <a:gd name="adj1" fmla="val 67819"/>
              <a:gd name="adj2" fmla="val -10698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6136" y="185167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点击进入教学实验设备管理中心网站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sp>
        <p:nvSpPr>
          <p:cNvPr id="30" name="矩形 29"/>
          <p:cNvSpPr/>
          <p:nvPr/>
        </p:nvSpPr>
        <p:spPr>
          <a:xfrm>
            <a:off x="0" y="4791075"/>
            <a:ext cx="9144000" cy="36513"/>
          </a:xfrm>
          <a:prstGeom prst="rect">
            <a:avLst/>
          </a:prstGeom>
          <a:solidFill>
            <a:srgbClr val="F0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/>
          </a:p>
        </p:txBody>
      </p:sp>
      <p:pic>
        <p:nvPicPr>
          <p:cNvPr id="38" name="图片 37" descr="安全体系手机二维码.png"/>
          <p:cNvPicPr>
            <a:picLocks noChangeAspect="1"/>
          </p:cNvPicPr>
          <p:nvPr/>
        </p:nvPicPr>
        <p:blipFill>
          <a:blip r:embed="rId3" cstate="print"/>
          <a:srcRect t="7821" b="7821"/>
          <a:stretch>
            <a:fillRect/>
          </a:stretch>
        </p:blipFill>
        <p:spPr>
          <a:xfrm>
            <a:off x="8072462" y="3929072"/>
            <a:ext cx="750379" cy="720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5720" y="1142990"/>
            <a:ext cx="1357322" cy="100013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一、电脑上网学习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4" cstate="print"/>
          <a:srcRect l="15104" t="13333" r="16145" b="3333"/>
          <a:stretch>
            <a:fillRect/>
          </a:stretch>
        </p:blipFill>
        <p:spPr bwMode="auto">
          <a:xfrm>
            <a:off x="1643042" y="1071552"/>
            <a:ext cx="5760000" cy="36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9" name="圆角矩形标注 18"/>
          <p:cNvSpPr/>
          <p:nvPr/>
        </p:nvSpPr>
        <p:spPr>
          <a:xfrm>
            <a:off x="3929058" y="2071684"/>
            <a:ext cx="1071570" cy="285752"/>
          </a:xfrm>
          <a:prstGeom prst="wedgeRoundRectCallout">
            <a:avLst>
              <a:gd name="adj1" fmla="val 67036"/>
              <a:gd name="adj2" fmla="val 16017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2071684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solidFill>
                  <a:srgbClr val="FF0000"/>
                </a:solidFill>
                <a:latin typeface="+mn-ea"/>
              </a:rPr>
              <a:t>点击进入系统</a:t>
            </a:r>
            <a:endParaRPr lang="zh-CN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Date Placeholder 3"/>
          <p:cNvSpPr txBox="1">
            <a:spLocks/>
          </p:cNvSpPr>
          <p:nvPr/>
        </p:nvSpPr>
        <p:spPr>
          <a:xfrm>
            <a:off x="42862" y="4876800"/>
            <a:ext cx="2600311" cy="266700"/>
          </a:xfrm>
          <a:prstGeom prst="rect">
            <a:avLst/>
          </a:prstGeom>
        </p:spPr>
        <p:txBody>
          <a:bodyPr anchor="b"/>
          <a:lstStyle>
            <a:defPPr>
              <a:defRPr lang="zh-CN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kern="1200">
                <a:solidFill>
                  <a:schemeClr val="bg2">
                    <a:shade val="50000"/>
                  </a:schemeClr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实验室安全教育与考试系统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99953" y="4774168"/>
            <a:ext cx="2844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  <a:hlinkClick r:id="rId5"/>
              </a:rPr>
              <a:t> http://www.excelbg.net</a:t>
            </a:r>
            <a:endParaRPr lang="zh-CN" altLang="en-US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85734"/>
            <a:ext cx="127000" cy="369888"/>
          </a:xfrm>
          <a:prstGeom prst="rect">
            <a:avLst/>
          </a:prstGeom>
          <a:solidFill>
            <a:srgbClr val="218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46050" y="285734"/>
            <a:ext cx="73025" cy="369888"/>
          </a:xfrm>
          <a:prstGeom prst="rect">
            <a:avLst/>
          </a:prstGeom>
          <a:solidFill>
            <a:srgbClr val="CE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12724" y="285734"/>
            <a:ext cx="5002217" cy="34448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微软雅黑" pitchFamily="34" charset="-122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000" b="0" dirty="0" smtClean="0">
                <a:solidFill>
                  <a:srgbClr val="212121"/>
                </a:solidFill>
                <a:effectLst/>
                <a:latin typeface="微软雅黑" pitchFamily="34" charset="-122"/>
                <a:ea typeface="微软雅黑" pitchFamily="34" charset="-122"/>
              </a:rPr>
              <a:t>三、实验室安全教育学习与考试操作指南</a:t>
            </a:r>
            <a:endParaRPr lang="en-US" sz="2000" b="0" dirty="0" smtClean="0">
              <a:solidFill>
                <a:srgbClr val="21212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157264060</TotalTime>
  <Pages>0</Pages>
  <Words>1163</Words>
  <Characters>0</Characters>
  <Application>Microsoft Office PowerPoint</Application>
  <DocSecurity>0</DocSecurity>
  <PresentationFormat>全屏显示(16:9)</PresentationFormat>
  <Lines>0</Lines>
  <Paragraphs>202</Paragraphs>
  <Slides>30</Slides>
  <Notes>28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波形</vt:lpstr>
      <vt:lpstr>1_波形</vt:lpstr>
      <vt:lpstr>12_波形</vt:lpstr>
      <vt:lpstr> 实验室安全教育与考试工作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Company>dddd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李万涛</cp:lastModifiedBy>
  <cp:revision>620</cp:revision>
  <cp:lastPrinted>1899-12-30T00:00:00Z</cp:lastPrinted>
  <dcterms:created xsi:type="dcterms:W3CDTF">2011-08-17T02:02:00Z</dcterms:created>
  <dcterms:modified xsi:type="dcterms:W3CDTF">2017-08-26T14:13:24Z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2052-6.6.0.2877</vt:lpwstr>
  </property>
</Properties>
</file>